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7" r:id="rId2"/>
    <p:sldId id="349" r:id="rId3"/>
    <p:sldId id="350" r:id="rId4"/>
    <p:sldId id="316" r:id="rId5"/>
    <p:sldId id="317" r:id="rId6"/>
    <p:sldId id="319" r:id="rId7"/>
    <p:sldId id="320" r:id="rId8"/>
    <p:sldId id="321" r:id="rId9"/>
    <p:sldId id="318" r:id="rId10"/>
    <p:sldId id="323" r:id="rId11"/>
    <p:sldId id="322" r:id="rId12"/>
    <p:sldId id="355" r:id="rId13"/>
    <p:sldId id="356" r:id="rId14"/>
    <p:sldId id="357" r:id="rId15"/>
    <p:sldId id="358" r:id="rId16"/>
    <p:sldId id="359" r:id="rId17"/>
    <p:sldId id="361" r:id="rId18"/>
    <p:sldId id="362" r:id="rId19"/>
    <p:sldId id="363" r:id="rId20"/>
    <p:sldId id="365" r:id="rId21"/>
    <p:sldId id="364" r:id="rId22"/>
    <p:sldId id="366" r:id="rId23"/>
    <p:sldId id="307" r:id="rId24"/>
    <p:sldId id="331" r:id="rId25"/>
    <p:sldId id="374" r:id="rId26"/>
    <p:sldId id="376" r:id="rId27"/>
    <p:sldId id="377" r:id="rId28"/>
    <p:sldId id="375" r:id="rId29"/>
    <p:sldId id="330" r:id="rId30"/>
    <p:sldId id="329" r:id="rId31"/>
    <p:sldId id="371" r:id="rId32"/>
    <p:sldId id="372" r:id="rId33"/>
    <p:sldId id="370" r:id="rId34"/>
    <p:sldId id="336" r:id="rId35"/>
    <p:sldId id="333" r:id="rId36"/>
    <p:sldId id="334" r:id="rId37"/>
    <p:sldId id="335" r:id="rId38"/>
    <p:sldId id="332" r:id="rId39"/>
    <p:sldId id="341" r:id="rId40"/>
    <p:sldId id="347" r:id="rId41"/>
    <p:sldId id="352" r:id="rId42"/>
    <p:sldId id="342" r:id="rId43"/>
    <p:sldId id="314" r:id="rId44"/>
    <p:sldId id="368" r:id="rId45"/>
    <p:sldId id="353" r:id="rId46"/>
    <p:sldId id="369" r:id="rId47"/>
    <p:sldId id="354" r:id="rId48"/>
    <p:sldId id="340" r:id="rId49"/>
    <p:sldId id="315" r:id="rId50"/>
    <p:sldId id="324" r:id="rId51"/>
    <p:sldId id="373" r:id="rId52"/>
    <p:sldId id="367" r:id="rId53"/>
    <p:sldId id="339" r:id="rId54"/>
    <p:sldId id="305" r:id="rId55"/>
  </p:sldIdLst>
  <p:sldSz cx="9144000" cy="6858000" type="screen4x3"/>
  <p:notesSz cx="6805613" cy="9939338"/>
  <p:embeddedFontLst>
    <p:embeddedFont>
      <p:font typeface="맑은 고딕" pitchFamily="50" charset="-127"/>
      <p:regular r:id="rId58"/>
      <p:bold r:id="rId59"/>
    </p:embeddedFont>
    <p:embeddedFont>
      <p:font typeface="gulim" charset="-127"/>
      <p:regular r:id="rId60"/>
    </p:embeddedFont>
    <p:embeddedFont>
      <p:font typeface="Consolas" pitchFamily="49" charset="0"/>
      <p:regular r:id="rId61"/>
      <p:bold r:id="rId62"/>
      <p:italic r:id="rId63"/>
      <p:boldItalic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51" autoAdjust="0"/>
    <p:restoredTop sz="86364" autoAdjust="0"/>
  </p:normalViewPr>
  <p:slideViewPr>
    <p:cSldViewPr snapToGrid="0">
      <p:cViewPr varScale="1">
        <p:scale>
          <a:sx n="81" d="100"/>
          <a:sy n="81" d="100"/>
        </p:scale>
        <p:origin x="-90" y="-82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8891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0862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60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2262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403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2463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9168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7241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953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03999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8128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7074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97113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71294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214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6471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1804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6000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1913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43218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889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4592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3162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4592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98858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8563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0705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5352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17922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5907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8649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83316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38896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058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94096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99018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64076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3164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98076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04776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284070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54816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8174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777503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9188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22635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9002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61424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88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45643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369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0690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521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aruml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rwin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CA_ERwin_Data_Model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vSKCI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dojang.com/scode/37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hyperlink" Target="https://wikidocs.net/29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ikidocs.net/1418" TargetMode="Externa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github.com/yunho013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oogle.github.io/styleguide/pyguide.html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google.github.io/styleguide/pyguide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afaribooksonline.com/library/view/head-first-python/9781449397524/ch04.html" TargetMode="External"/><Relationship Id="rId4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ode.org/chart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2.naver.com/helloworld/19187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goo.gl/Fc7Fc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642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hyperlink" Target="http://d2.naver.com/helloworld/76650" TargetMode="External"/><Relationship Id="rId4" Type="http://schemas.openxmlformats.org/officeDocument/2006/relationships/hyperlink" Target="https://msdn.microsoft.com/ko-kr/goglobal/bb688113.aspx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360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atography.com/davechild/cheat-sheets/regular-expression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Yj1gIz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Ehp8I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3%BC%EB%AF%BC%EB%93%B1%EB%A1%9D%EB%B2%88%ED%98%B8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3%BC%EB%AF%BC%EB%93%B1%EB%A1%9D%EB%B2%88%ED%98%B8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ncha.com/extjs/6.0.2/guides/other_resources/oop_concept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http://staruml.io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135325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 smtClean="0"/>
              <a:t>[1</a:t>
            </a:r>
            <a:r>
              <a:rPr lang="en-US" altLang="ko-KR" sz="950" dirty="0"/>
              <a:t>] </a:t>
            </a:r>
            <a:r>
              <a:rPr lang="en-US" altLang="ko-KR" sz="950" dirty="0">
                <a:hlinkClick r:id="rId3"/>
              </a:rPr>
              <a:t>http://staruml.io</a:t>
            </a:r>
            <a:r>
              <a:rPr lang="en-US" altLang="ko-KR" sz="950" dirty="0" smtClean="0">
                <a:hlinkClick r:id="rId3"/>
              </a:rPr>
              <a:t>/</a:t>
            </a:r>
            <a:r>
              <a:rPr lang="en-US" altLang="ko-KR" sz="950" dirty="0" smtClean="0"/>
              <a:t> </a:t>
            </a:r>
            <a:endParaRPr lang="ko-KR" altLang="en-US" sz="9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97" y="1471466"/>
            <a:ext cx="7091897" cy="47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845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http://erwin.com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일반적으로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Erwin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설계에 많이 사용함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스키마 자동 생성 등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699101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 smtClean="0"/>
              <a:t>[1</a:t>
            </a:r>
            <a:r>
              <a:rPr lang="en-US" altLang="ko-KR" sz="950" dirty="0"/>
              <a:t>] </a:t>
            </a:r>
            <a:r>
              <a:rPr lang="en-US" altLang="ko-KR" sz="950" dirty="0">
                <a:hlinkClick r:id="rId4"/>
              </a:rPr>
              <a:t>https://en.wikipedia.org/wiki/CA_ERwin_Data_Modeler#/</a:t>
            </a:r>
            <a:r>
              <a:rPr lang="en-US" altLang="ko-KR" sz="950" dirty="0" smtClean="0">
                <a:hlinkClick r:id="rId4"/>
              </a:rPr>
              <a:t>media/File:ERWin_4.1.4.3643_on_Windows_2000_screenshot.png</a:t>
            </a:r>
            <a:r>
              <a:rPr lang="en-US" altLang="ko-KR" sz="950" dirty="0" smtClean="0"/>
              <a:t>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7459339" y="2101319"/>
            <a:ext cx="38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122" name="Picture 2" descr="https://upload.wikimedia.org/wikipedia/en/7/73/ERWin_4.1.4.3643_on_Windows_2000_screensh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0447" y="1690357"/>
            <a:ext cx="5698892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1290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Module &amp; Package Management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8169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42572"/>
            <a:ext cx="2582283" cy="818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742" y="2876539"/>
            <a:ext cx="5093297" cy="347618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Project Interpreter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설치</a:t>
            </a:r>
          </a:p>
        </p:txBody>
      </p:sp>
      <p:grpSp>
        <p:nvGrpSpPr>
          <p:cNvPr id="11" name="그룹 52"/>
          <p:cNvGrpSpPr/>
          <p:nvPr/>
        </p:nvGrpSpPr>
        <p:grpSpPr>
          <a:xfrm>
            <a:off x="167990" y="2716005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Ctrl+Alt+S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눌러서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Setting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창 띄움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[Project: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프로젝트명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]- [Project Interpreter]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로 이동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458142" y="3809872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2076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19" y="2132023"/>
            <a:ext cx="4278958" cy="4111422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Project Interpreter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설치</a:t>
            </a:r>
          </a:p>
        </p:txBody>
      </p:sp>
      <p:grpSp>
        <p:nvGrpSpPr>
          <p:cNvPr id="11" name="그룹 52"/>
          <p:cNvGrpSpPr/>
          <p:nvPr/>
        </p:nvGrpSpPr>
        <p:grpSpPr>
          <a:xfrm>
            <a:off x="3665551" y="3026113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Package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설치를 위해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[+]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검색창에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찾는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패키지명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입력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[Description]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확인하고 추가적으로 버전이나 옵션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선택뒤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[Install Package]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버튼 클릭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440968" y="478226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52"/>
          <p:cNvGrpSpPr/>
          <p:nvPr/>
        </p:nvGrpSpPr>
        <p:grpSpPr>
          <a:xfrm>
            <a:off x="2704933" y="5384188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356708" y="641433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/>
              <a:t>이미지 참조</a:t>
            </a:r>
            <a:r>
              <a:rPr lang="en-US" altLang="ko-KR" sz="900" dirty="0" smtClean="0"/>
              <a:t>: </a:t>
            </a:r>
            <a:r>
              <a:rPr lang="en-US" altLang="ko-KR" sz="900" dirty="0" err="1" smtClean="0"/>
              <a:t>Jetbrain</a:t>
            </a:r>
            <a:r>
              <a:rPr lang="en-US" altLang="ko-KR" sz="900" dirty="0"/>
              <a:t>(2016) Installing, Uninstalling and Upgrading Packages,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goo.gl/vSKCIB</a:t>
            </a:r>
            <a:r>
              <a:rPr lang="en-US" altLang="ko-KR" sz="900" dirty="0" smtClean="0"/>
              <a:t> 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xmlns="" val="34734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Pip, easy install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을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Pip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해당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library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가 구동될 때 필요한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dependency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자동으로 찾아서 설치해줌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Win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키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+ R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누르면 실행창이 나오는데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여기에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cmd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입력하고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엔터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커맨드 창에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pip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–version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이라고 입력하여 정상적으로 버전이 나오면 설치가 된 것임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Ananconda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설치하면 일반적으로 함께 설치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설치가 안되어 있는 경우 아래의 링크 참조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hlinkClick r:id="rId3"/>
                        </a:rPr>
                        <a:t>http://codingdojang.com/scode/371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434" y="2755856"/>
            <a:ext cx="4622790" cy="36671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6" y="2423970"/>
            <a:ext cx="3353088" cy="1512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maven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유사한 역할을 수행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1" name="그룹 52"/>
          <p:cNvGrpSpPr/>
          <p:nvPr/>
        </p:nvGrpSpPr>
        <p:grpSpPr>
          <a:xfrm>
            <a:off x="1661653" y="3149131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892339" y="5857175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3018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Pip, easy install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을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Pip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해당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library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가 구동될 때 필요한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dependency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자동으로 찾아서 설치해줌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일반적으로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$ pip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install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package_name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으로 특정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packag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설치할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$ pip install -U </a:t>
                      </a:r>
                      <a:r>
                        <a:rPr lang="en-US" sz="1000" b="1" baseline="0" dirty="0" err="1" smtClean="0">
                          <a:solidFill>
                            <a:schemeClr val="tx1"/>
                          </a:solidFill>
                        </a:rPr>
                        <a:t>package_name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옵션의 경우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package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설치 시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잘못 설치된 경우 많이 사용함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pip install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 $ pip install -U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삭제 후 재설치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2" y="2562712"/>
            <a:ext cx="6458356" cy="3377646"/>
          </a:xfrm>
          <a:prstGeom prst="rect">
            <a:avLst/>
          </a:prstGeom>
        </p:spPr>
      </p:pic>
      <p:grpSp>
        <p:nvGrpSpPr>
          <p:cNvPr id="27" name="그룹 52"/>
          <p:cNvGrpSpPr/>
          <p:nvPr/>
        </p:nvGrpSpPr>
        <p:grpSpPr>
          <a:xfrm>
            <a:off x="2378869" y="3136186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7048616" y="1736427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772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를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Navigator &gt; Environments 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원하는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검색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체크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&gt; apply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Environments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클릭하여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package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관리 메뉴로 이동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버튼을 클릭하여 우측에 없는 별도의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local package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추가할 수도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Installed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Uninstalled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로 변경하여 추가할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목록 으로 전환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기본으로 내장하고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2" y="2404380"/>
            <a:ext cx="6572656" cy="3901285"/>
          </a:xfrm>
          <a:prstGeom prst="rect">
            <a:avLst/>
          </a:prstGeom>
        </p:spPr>
      </p:pic>
      <p:grpSp>
        <p:nvGrpSpPr>
          <p:cNvPr id="27" name="그룹 52"/>
          <p:cNvGrpSpPr/>
          <p:nvPr/>
        </p:nvGrpSpPr>
        <p:grpSpPr>
          <a:xfrm>
            <a:off x="1009666" y="3204930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2264569" y="5753414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3542910" y="3024635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529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설치할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를 대상으로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check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하여 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선택한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package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대상으로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apply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2" y="2404380"/>
            <a:ext cx="6572656" cy="39012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347" y="3013574"/>
            <a:ext cx="4066134" cy="3230561"/>
          </a:xfrm>
          <a:prstGeom prst="rect">
            <a:avLst/>
          </a:prstGeom>
        </p:spPr>
      </p:pic>
      <p:grpSp>
        <p:nvGrpSpPr>
          <p:cNvPr id="21" name="그룹 52"/>
          <p:cNvGrpSpPr/>
          <p:nvPr/>
        </p:nvGrpSpPr>
        <p:grpSpPr>
          <a:xfrm>
            <a:off x="2619590" y="4126422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5773011" y="5932000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를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Navigator &gt; Environments 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원하는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검색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체크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&gt; apply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기본으로 내장하고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35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Awesome Python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파이썬에는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다양한 라이브러리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프레임워크들이 존재하여 사용하기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88886"/>
            <a:ext cx="6509011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10" y="4236801"/>
            <a:ext cx="4721653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V="1">
            <a:off x="1154841" y="4338536"/>
            <a:ext cx="3015082" cy="106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175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2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module_using_name.py, module_using_sys.py, module_using_import.py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개념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08" y="2042329"/>
            <a:ext cx="6348632" cy="42116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코드를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하려면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Working Directory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해당 모듈 파일이 존재하거나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Spyder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전용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같은 폴더 안에 해당 모듈 파일이 존재하거나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환경변수로 잡혀 있는 시스템 경로에 해당 모듈 파일이 있는 경우에 사용할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4370990" y="232040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8" y="4093097"/>
            <a:ext cx="3672643" cy="23313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52"/>
          <p:cNvGrpSpPr/>
          <p:nvPr/>
        </p:nvGrpSpPr>
        <p:grpSpPr>
          <a:xfrm>
            <a:off x="3307824" y="5032634"/>
            <a:ext cx="228600" cy="228600"/>
            <a:chOff x="2590800" y="1828800"/>
            <a:chExt cx="228600" cy="228600"/>
          </a:xfrm>
        </p:grpSpPr>
        <p:sp>
          <p:nvSpPr>
            <p:cNvPr id="24" name="타원 2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4300" y="6477678"/>
            <a:ext cx="14221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wikidocs.net/29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8" y="1822851"/>
            <a:ext cx="2642213" cy="9835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그룹 52"/>
          <p:cNvGrpSpPr/>
          <p:nvPr/>
        </p:nvGrpSpPr>
        <p:grpSpPr>
          <a:xfrm>
            <a:off x="2413665" y="2130174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632434" y="2378611"/>
            <a:ext cx="2008315" cy="2284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844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module_using_name.py, module_using_sys.py, module_using_import.py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라이브러리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프레임워크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__version__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97" y="1949761"/>
            <a:ext cx="4158160" cy="17295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97" y="3994561"/>
            <a:ext cx="3557993" cy="23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21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1318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패키지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(Packages)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는 도트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(.)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이용하여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모듈을 계층적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디렉터리 구조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관리할 수 있게 해준다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02262" y="1591642"/>
            <a:ext cx="4260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61" y="1930196"/>
            <a:ext cx="4476750" cy="2981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741" y="5519191"/>
            <a:ext cx="3033670" cy="92571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237722" y="4934416"/>
            <a:ext cx="3039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echo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모듈이 있는 디렉터리까지를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from… import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하여 실행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5019" y="6444906"/>
            <a:ext cx="1701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hlinkClick r:id="rId5"/>
              </a:rPr>
              <a:t>https://</a:t>
            </a:r>
            <a:r>
              <a:rPr lang="ko-KR" altLang="en-US" sz="1000" dirty="0" smtClean="0">
                <a:hlinkClick r:id="rId5"/>
              </a:rPr>
              <a:t>wikidocs.net/1418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73010" y="1568747"/>
            <a:ext cx="37128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해당 디렉터리가 패키지의 일부임을 알려주는 역할을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game, sound, graphic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패키지에 포함된 디렉터리에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 없다면 패키지로 인식되지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(※ python3.3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버전부터는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없이도 패키지로 인식이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(PEP 420).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하위 버전 호환을 위해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생성하는 것이 안전한 방법이다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.)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213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Ch08. File I/O &amp; Exception Handling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159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exceptions_handle.py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버그의 차이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(Bug)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버그는 간단히 말해 프로그래머에 의한 에러이다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비관리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프로그래밍하는 경우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NULL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포인터를 호출하거나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배열에서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오버플로우가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발생하거나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할당된 메모리를 지우지 않은 경우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결국 메모리 누출로 이어지는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버그에 해당된다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(error)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에러는 버그와 달리 일반적으로 응용 프로그램의 사용자에 의해서 발생한다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사용자가 주민등록번호를 입력하는 난에 이상한 문자열을 입력하는 경우가 있을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프로그래머가 이러한 경우를 대비해서 적절한 예외 처리를 하지 않았다면 에러가 발생한다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(exception)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예외는 일반적으로 런타임 오류와 관련된 것으로서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예방하기가 어렵거나 불가능한 것들이다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이상 존재하지 않는 데이터베이스에 연결하려고 한다거나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손상된 파일을 열려고 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오프라인 상태인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머신에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접속하려고 하는 경우 예외가 발생할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프로그래머나 사용자는 이러한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예외적인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경우에 대처하기가 어렵다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62" y="4338090"/>
            <a:ext cx="6467475" cy="1990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Andrew </a:t>
            </a:r>
            <a:r>
              <a:rPr lang="en-US" altLang="ko-KR" sz="900" dirty="0" err="1" smtClean="0">
                <a:solidFill>
                  <a:srgbClr val="444444"/>
                </a:solidFill>
                <a:ea typeface="gulim" panose="020B0600000101010101" pitchFamily="50" charset="-127"/>
              </a:rPr>
              <a:t>Troelsen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,</a:t>
            </a:r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 C</a:t>
            </a:r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# and the .NET Platform </a:t>
            </a:r>
            <a:endParaRPr lang="ko-KR" alt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45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exceptions_handle.py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구조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40" y="1949761"/>
            <a:ext cx="3942858" cy="177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30" y="3726940"/>
            <a:ext cx="3133725" cy="1552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484" y="2167028"/>
            <a:ext cx="3573284" cy="29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68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io_multi_exceptions.py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구조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1657310"/>
            <a:ext cx="3785087" cy="2574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1601314"/>
            <a:ext cx="3866377" cy="4658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84" y="4289020"/>
            <a:ext cx="3707203" cy="18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086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io_multi_exceptions.py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에는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없다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단지 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 </a:t>
            </a: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뿐</a:t>
            </a:r>
            <a:r>
              <a:rPr lang="en-US" altLang="ko-KR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777388"/>
            <a:ext cx="3918081" cy="266848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03273" y="1307174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61" y="2140081"/>
            <a:ext cx="4183695" cy="17382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821" y="3929864"/>
            <a:ext cx="4163735" cy="20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99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exception_NotAllowedUserName.py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4300" y="1333261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62" y="1657309"/>
            <a:ext cx="65817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150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exceptions_raise.py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 Exception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작성하기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통한 예외 직접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발생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예외 처리시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없음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Pass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있을 뿐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2413306"/>
            <a:ext cx="6488306" cy="40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1249544"/>
            <a:ext cx="8429625" cy="37338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837" y="3786310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1164"/>
          <a:stretch/>
        </p:blipFill>
        <p:spPr>
          <a:xfrm>
            <a:off x="2878599" y="4117070"/>
            <a:ext cx="6258257" cy="19172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78599" y="57325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4" idx="2"/>
            <a:endCxn id="14" idx="0"/>
          </p:cNvCxnSpPr>
          <p:nvPr/>
        </p:nvCxnSpPr>
        <p:spPr>
          <a:xfrm>
            <a:off x="921377" y="4186989"/>
            <a:ext cx="2527762" cy="154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5606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exceptions_finally.py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Try… Finally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Finally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달리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블록에서 예외의 발생 여부와 상관없이 항상 실행되는 부분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파일이나 소켓을 닫을 때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8" y="1724801"/>
            <a:ext cx="5231306" cy="47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2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Ch05. Function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3010" y="1612637"/>
            <a:ext cx="460276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Exception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허용되지만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주의 깊게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쓸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raise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MyException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('Error message')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do not use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raise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MyException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'Error message'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잡지 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관대하기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잡아선 안될 예외도 잡힐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domain specific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클래스를 만들어야 하고 이는 내부의 예외 클래스를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상속해야 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코드블록 크기를 줄여라 진짜 에러를 숨길 수도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finally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써라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열고 닫을 때 처럼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72" y="4344616"/>
            <a:ext cx="2638425" cy="72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333" y="2061250"/>
            <a:ext cx="2544391" cy="117196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2290" y="66087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6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182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Ch05. Function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3010" y="1612637"/>
            <a:ext cx="46027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packages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모듈과 패키지를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from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import echo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c.e.g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sound.effects.echo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Files and Sockets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파일과 소켓을 사용할 경우 반드시 닫아준다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관리하는 선호되는 방법으로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"with" Statement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반드시 닫아주기 때문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비슷한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경우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지원되지 않기 때문에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Contextlib.closing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함수를 사용한다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91" y="1865454"/>
            <a:ext cx="4202194" cy="11436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774" y="3261906"/>
            <a:ext cx="3433827" cy="7780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87" y="5003189"/>
            <a:ext cx="5394724" cy="13105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0" y="66087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7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6336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555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io_input.py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6" y="1949761"/>
            <a:ext cx="42576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225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io_pickle.py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pickle, dump,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많은 작업을 한꺼번에 진행하거나 중간에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 등으로 작업 내용을 주기적으로 저장해야 할 때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1" y="2180530"/>
            <a:ext cx="5543550" cy="4362450"/>
          </a:xfrm>
          <a:prstGeom prst="rect">
            <a:avLst/>
          </a:prstGeom>
        </p:spPr>
      </p:pic>
      <p:pic>
        <p:nvPicPr>
          <p:cNvPr id="5122" name="Picture 2" descr="pickling pyth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16445" y="4358004"/>
            <a:ext cx="5171846" cy="2184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4300" y="6583210"/>
            <a:ext cx="85615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www.safaribooksonline.com/library/view/head-first-python/9781449397524/ch04.html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83257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io_using_file.py, io_readlines.py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텍스트전체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줄만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readlines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줄씩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읽어서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리스트로 반환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close, open, 'r', 'w', 't', 'a', 'b'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868"/>
          <a:stretch/>
        </p:blipFill>
        <p:spPr>
          <a:xfrm>
            <a:off x="4325414" y="1796464"/>
            <a:ext cx="4019354" cy="47922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025280"/>
            <a:ext cx="2343150" cy="82867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51387620"/>
              </p:ext>
            </p:extLst>
          </p:nvPr>
        </p:nvGraphicFramePr>
        <p:xfrm>
          <a:off x="374300" y="3002562"/>
          <a:ext cx="3328988" cy="1767840"/>
        </p:xfrm>
        <a:graphic>
          <a:graphicData uri="http://schemas.openxmlformats.org/drawingml/2006/table">
            <a:tbl>
              <a:tblPr/>
              <a:tblGrid>
                <a:gridCol w="721519"/>
                <a:gridCol w="2607469"/>
              </a:tblGrid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파일열기모드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읽기모드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파일을 읽기만 할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w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쓰기모드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쓸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추가모드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파일의 마지막에 새로운 내용을 추가 시킬 때 </a:t>
                      </a:r>
                      <a:r>
                        <a:rPr lang="ko-KR" altLang="en-US" sz="1000" dirty="0" smtClean="0">
                          <a:effectLst/>
                        </a:rPr>
                        <a:t>사용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t</a:t>
                      </a:r>
                      <a:endParaRPr 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effectLst/>
                        </a:rPr>
                        <a:t>일반적인 텍스트 모드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</a:rPr>
                        <a:t>B</a:t>
                      </a:r>
                      <a:endParaRPr 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effectLst/>
                        </a:rPr>
                        <a:t>바이너리 모드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7482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io_unicode.py, io_csv.py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값에 앞에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붙여서 해당 문자열이 유니코드임을 밝히기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3" y="1647857"/>
            <a:ext cx="4453148" cy="1897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83" y="3544866"/>
            <a:ext cx="4324998" cy="3176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85812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exceptions_using_with.py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statement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열었을 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닫지 않아도 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자동으로 닫아준다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171"/>
          <a:stretch/>
        </p:blipFill>
        <p:spPr>
          <a:xfrm>
            <a:off x="374300" y="1949761"/>
            <a:ext cx="4514850" cy="13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855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Unicode &amp; Regular Expression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790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Ch07.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1075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유니코드는 대부분의 언어 및 수학 기호 등을 지원하기 위해 고안된 문자 코드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유니코드 공식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http://www.unicode.org/charts/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8" y="1899415"/>
            <a:ext cx="773944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33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2" y="894049"/>
            <a:ext cx="3733508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3737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처리의 경우 별도의 정규 표현식이 필요함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99" y="875704"/>
            <a:ext cx="4966711" cy="592896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4"/>
              </a:rPr>
              <a:t>https://www.cheatography.com/davechild/cheat-sheets/regular-expressions</a:t>
            </a:r>
            <a:r>
              <a:rPr lang="en-US" altLang="ko-KR" sz="900" dirty="0" smtClean="0">
                <a:hlinkClick r:id="rId4"/>
              </a:rPr>
              <a:t>/</a:t>
            </a:r>
            <a:r>
              <a:rPr lang="en-US" altLang="ko-KR" sz="9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39326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정규표현식을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활용하여 한글 자모의 처음과 끝을 지정해주면 한글만 간추릴 수 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읽어보기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d2.naver.com/helloworld/19187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유니코드 이해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goo.gl/Fc7FcK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koreanencodin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9849" y="1941588"/>
            <a:ext cx="3313350" cy="46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82" y="2140300"/>
            <a:ext cx="5080950" cy="19019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00" y="4050334"/>
            <a:ext cx="4816185" cy="26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553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문자열을 처리할 수 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(Regular Expressions)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복잡한 문자열을 처리할 때 사용하는 기법으로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파이썬만의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고유 문법이 아니라 문자열을 처리하는 모든 곳에서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것과는 또 다른 영역의 과제이다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573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</a:t>
            </a:r>
            <a:r>
              <a:rPr lang="ko-KR" altLang="en-US" sz="900" dirty="0" smtClean="0">
                <a:hlinkClick r:id="rId3"/>
              </a:rPr>
              <a:t>wikidocs.net/1642</a:t>
            </a:r>
            <a:endParaRPr lang="en-US" altLang="ko-KR" sz="900" dirty="0" smtClean="0"/>
          </a:p>
          <a:p>
            <a:r>
              <a:rPr lang="en-US" altLang="ko-KR" sz="900" dirty="0"/>
              <a:t>[2]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msdn.microsoft.com/ko-kr/goglobal/bb688113.aspx</a:t>
            </a:r>
            <a:r>
              <a:rPr lang="en-US" altLang="ko-KR" sz="900" dirty="0" smtClean="0"/>
              <a:t>  </a:t>
            </a:r>
            <a:r>
              <a:rPr lang="ko-KR" altLang="en-US" sz="900" dirty="0" smtClean="0"/>
              <a:t> </a:t>
            </a:r>
            <a:r>
              <a:rPr lang="en-US" altLang="ko-KR" sz="900" dirty="0"/>
              <a:t>[3]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d2.naver.com/helloworld/76650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759" y="3400953"/>
            <a:ext cx="4203532" cy="19790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66996" y="3532775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79" y="2380255"/>
            <a:ext cx="3266460" cy="374862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966139" y="2652247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25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blog.outsider.ne.kr/360</a:t>
            </a:r>
            <a:r>
              <a:rPr lang="en-US" altLang="ko-KR" sz="900" dirty="0" smtClean="0"/>
              <a:t> </a:t>
            </a:r>
          </a:p>
        </p:txBody>
      </p:sp>
      <p:pic>
        <p:nvPicPr>
          <p:cNvPr id="1028" name="Picture 4" descr="https://blog.outsider.ne.kr/attach/1/12938526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400" y="1740550"/>
            <a:ext cx="3897075" cy="24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.outsider.ne.kr/attach/1/13893207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291" y="3939117"/>
            <a:ext cx="3833221" cy="236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blog.outsider.ne.kr/attach/1/116662016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8769" y="2333734"/>
            <a:ext cx="4063358" cy="338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895343" y="5735615"/>
            <a:ext cx="3437751" cy="15388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/^([a-z0-9_\.-]+)@([\da-z\.-]+)\.([a-z\.]{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})$/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91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blog.outsider.ne.kr/360</a:t>
            </a:r>
            <a:r>
              <a:rPr lang="en-US" altLang="ko-KR" sz="900" dirty="0" smtClean="0"/>
              <a:t> </a:t>
            </a:r>
          </a:p>
        </p:txBody>
      </p:sp>
      <p:pic>
        <p:nvPicPr>
          <p:cNvPr id="1038" name="Picture 14" descr="https://blog.outsider.ne.kr/attach/1/12854821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291" y="2347609"/>
            <a:ext cx="3829470" cy="31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89853" y="5581980"/>
            <a:ext cx="3350257" cy="30777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/^(https?:\/\/)?([\da-z\.-]+)\.([a-z\.]{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})([\/\w_\.-]*)*\/?$/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41" name="Picture 17" descr="https://blog.outsider.ne.kr/attach/1/101648419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54465" y="2116695"/>
            <a:ext cx="3989971" cy="33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5044293" y="5505036"/>
            <a:ext cx="3398250" cy="461665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/^(?:(?: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]?)\.){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}(?: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]|[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]?)$/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42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Cheat sheet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많이 사용하는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예시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1989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blog.outsider.ne.kr/360</a:t>
            </a:r>
            <a:r>
              <a:rPr lang="en-US" altLang="ko-KR" sz="900" dirty="0" smtClean="0"/>
              <a:t> </a:t>
            </a:r>
          </a:p>
        </p:txBody>
      </p:sp>
      <p:pic>
        <p:nvPicPr>
          <p:cNvPr id="4098" name="Picture 2" descr="https://blog.outsider.ne.kr/attach/1/117453695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291" y="2178143"/>
            <a:ext cx="3958280" cy="329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54960" y="5476710"/>
            <a:ext cx="3032882" cy="15388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/^&lt;([a-z]+)([^&lt;]+)*(?:&gt;(.*)&lt;\/\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&gt;|\s+\/&gt;)$/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165" y="2452266"/>
            <a:ext cx="4193125" cy="302444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54738" y="5476710"/>
            <a:ext cx="3673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regular_expression_editor.zip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39507" y="2097827"/>
            <a:ext cx="4153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활용한 파일명 관리 프로그램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93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regex.py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문제 등으로 안 될 경우에는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^[\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u3131-\u318E\uAC00-\uD7A3]*$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https://www.cheatography.com/davechild/cheat-sheets/regular-expressions</a:t>
            </a:r>
            <a:r>
              <a:rPr lang="en-US" altLang="ko-KR" sz="900" dirty="0" smtClean="0">
                <a:hlinkClick r:id="rId3"/>
              </a:rPr>
              <a:t>/</a:t>
            </a:r>
            <a:r>
              <a:rPr lang="en-US" altLang="ko-KR" sz="9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3" y="1991407"/>
            <a:ext cx="49339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694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연습하기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goo.gl/Yj1gIz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4" y="1508897"/>
            <a:ext cx="808447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34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921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duck_typing.py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어떤 새가 오리처럼 걷고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헤엄치고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꽥꽥거리는 소리를 낸다면 나는 그 새를 오리라고 부를 것이다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언어의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다형성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(polymorphism;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폴리모피즘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그 프로그래밍 언어의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체계의 성질을 나타내는 것으로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언어의 각 요소들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오브젝트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메소드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다양한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(type)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속하는 것이 허가되는 성질을 가리킨다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3078"/>
          <a:stretch/>
        </p:blipFill>
        <p:spPr>
          <a:xfrm>
            <a:off x="1475295" y="2736000"/>
            <a:ext cx="6019989" cy="36036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8657" y="6465650"/>
            <a:ext cx="1539204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 smtClean="0"/>
              <a:t>[1] </a:t>
            </a:r>
            <a:r>
              <a:rPr lang="en-US" altLang="ko-KR" sz="950" dirty="0" smtClean="0">
                <a:hlinkClick r:id="rId4"/>
              </a:rPr>
              <a:t>https</a:t>
            </a:r>
            <a:r>
              <a:rPr lang="en-US" altLang="ko-KR" sz="950" dirty="0">
                <a:hlinkClick r:id="rId4"/>
              </a:rPr>
              <a:t>://</a:t>
            </a:r>
            <a:r>
              <a:rPr lang="en-US" altLang="ko-KR" sz="950" dirty="0" smtClean="0">
                <a:hlinkClick r:id="rId4"/>
              </a:rPr>
              <a:t>goo.gl/Ehp8IL</a:t>
            </a:r>
            <a:endParaRPr lang="ko-KR" altLang="en-US" sz="950" dirty="0"/>
          </a:p>
        </p:txBody>
      </p:sp>
    </p:spTree>
    <p:extLst>
      <p:ext uri="{BB962C8B-B14F-4D97-AF65-F5344CB8AC3E}">
        <p14:creationId xmlns:p14="http://schemas.microsoft.com/office/powerpoint/2010/main" xmlns="" val="42688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vending_machine_solution.py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8" y="2219907"/>
            <a:ext cx="7500723" cy="43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아래는 자동판매기를 프로그래밍한 코드이다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입력 부분에서 고양이가 키보드 위를 지나가더라도 정상적으로 작동하도록 예외처리를 활용하여 프로그래밍 하라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11718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회원 가입 유효성 체크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5299" y="6399467"/>
            <a:ext cx="68407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://ko.wikipedia.org/wiki/%</a:t>
            </a:r>
            <a:r>
              <a:rPr lang="ko-KR" altLang="en-US" sz="900" dirty="0" smtClean="0">
                <a:hlinkClick r:id="rId3"/>
              </a:rPr>
              <a:t>EC%A3%BC%EB%AF%BC%EB%93%B1%EB%A1%9D%EB%B2%88%ED%98%B8</a:t>
            </a:r>
            <a:r>
              <a:rPr lang="ko-KR" altLang="en-US" sz="900" dirty="0" smtClean="0"/>
              <a:t>  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83" y="1947895"/>
            <a:ext cx="3148054" cy="43977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 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아이디와 비밀번호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주소의 유효성을 체크하고 유효하지 않을 경우 재입력을 요구하는 프로그램을 작성하시오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9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사용자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계정명에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따른 예외 발생시키기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상속 받아서 사용자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계정명에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따라 예외를 발생시키는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NotAllowedUserName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예외를 작성하시오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작성된 예외는 다음 중 하나 이상의 규칙을 적용시킬 것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규칙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이름이 다른 사용자들에게 불쾌감을 줄 수 있는 비속어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음란 단어를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필터링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규칙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이름이 운영진을 사칭할 수 없도록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계정명에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운영자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 , ‘GM’, ‘admin’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등의 단어를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필터링한다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사칭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800" y="3277312"/>
            <a:ext cx="3750501" cy="23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file.thisisgame.com/upload/tboard/user/2012/03/30/20120330121325_84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300" y="3325815"/>
            <a:ext cx="4398848" cy="22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302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714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people.csv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파일을 읽고 주민등록번호 앞자리를 통해 성별과 외국인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내국인을 구분하여 기입하는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성별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], 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국적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필드를 추가하시오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또한 생년월일을 통해 만 나이를 계산하여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나이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필드를 추가하시오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5019" y="1649872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CSV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쉼표로 분리 구분된 파일이다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주민등록번호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뒷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첫째 자리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규칙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1800 ~ 1899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: 1800 ~ 1899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: 1900 ~ 1999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여성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남성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: 2000 ~ 2099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년에 태어난 외국인 여성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1" y="4893926"/>
            <a:ext cx="8406001" cy="6714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개인정보 보호법의 시행으로 주민등록번호 뒷자리의 경우 첫째 자리를 제외하고 수집이 불가능하게 되었다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정규표현식을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활용하여 주민등록번호 뒷자리를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비식별화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하시오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5299" y="6399467"/>
            <a:ext cx="68407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://ko.wikipedia.org/wiki/%</a:t>
            </a:r>
            <a:r>
              <a:rPr lang="ko-KR" altLang="en-US" sz="900" dirty="0" smtClean="0">
                <a:hlinkClick r:id="rId3"/>
              </a:rPr>
              <a:t>EC%A3%BC%EB%AF%BC%EB%93%B1%EB%A1%9D%EB%B2%88%ED%98%B8</a:t>
            </a:r>
            <a:r>
              <a:rPr lang="ko-KR" altLang="en-US" sz="900" dirty="0" smtClean="0"/>
              <a:t>  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24505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Property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사용법을 배워봅시다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Ch05. Function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09" y="2180530"/>
            <a:ext cx="3552825" cy="2847975"/>
          </a:xfrm>
          <a:prstGeom prst="rect">
            <a:avLst/>
          </a:prstGeom>
        </p:spPr>
      </p:pic>
      <p:pic>
        <p:nvPicPr>
          <p:cNvPr id="4" name="Picture 2" descr="크고 무서운 랫서팬더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8211" y="4580235"/>
            <a:ext cx="1680097" cy="21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74300" y="1309303"/>
            <a:ext cx="8380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해당 클래스를 사용하는 사람에게 편리하고 직관적인 기능을 제공해줍니다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real_hidden_name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속성은 외부로 부터 직접 접근할 수 없음에 주목할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(name mangling)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속성을 완벽하게 보호할 수는 없지만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의도적인 직접 접근을 어렵게 만든다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(private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지원하지 않음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35" y="2180530"/>
            <a:ext cx="3724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41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oop_overloading_overrriding.py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Overloading –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같은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네임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파라미터의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개수나 타입에 따라 다르게 지정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Overriding –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상속관계에서 하위 클래스가 상위 클래스의 같은 이름의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메소드를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재지정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Encapsulation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657" y="6465650"/>
            <a:ext cx="4732386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 smtClean="0"/>
              <a:t>[1</a:t>
            </a:r>
            <a:r>
              <a:rPr lang="en-US" altLang="ko-KR" sz="950" dirty="0"/>
              <a:t>] </a:t>
            </a:r>
            <a:r>
              <a:rPr lang="en-US" altLang="ko-KR" sz="950" dirty="0">
                <a:hlinkClick r:id="rId3"/>
              </a:rPr>
              <a:t>https://</a:t>
            </a:r>
            <a:r>
              <a:rPr lang="en-US" altLang="ko-KR" sz="950" dirty="0" smtClean="0">
                <a:hlinkClick r:id="rId3"/>
              </a:rPr>
              <a:t>docs.sencha.com/extjs/6.0.2/guides/other_resources/oop_concepts.html</a:t>
            </a:r>
            <a:r>
              <a:rPr lang="en-US" altLang="ko-KR" sz="950" dirty="0" smtClean="0"/>
              <a:t> </a:t>
            </a:r>
            <a:endParaRPr lang="ko-KR" altLang="en-US" sz="95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4811" y="4709537"/>
            <a:ext cx="3371462" cy="18753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10" y="2275875"/>
            <a:ext cx="3883163" cy="4054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400" y="2354702"/>
            <a:ext cx="5318740" cy="15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14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Object Oriented Programming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Ch07. OOP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Ch07&gt;code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oop_multiple_inheritance.py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다중상속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튜플에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 이상의 클래스가 등록되어 있을 경우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6" y="2537590"/>
            <a:ext cx="4380186" cy="36509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06" y="2537590"/>
            <a:ext cx="4216503" cy="38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52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Ch05. Function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1" y="1612637"/>
            <a:ext cx="4602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Properties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accessor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써라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Pythonic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Way)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getter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encapsulation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깨지 않으려 사용한다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Attribute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대해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이제 그만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p1.get_x()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p1.x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바꿔주는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데코레이터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@property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Access Control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접근함수 쓰는 것 보단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public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(global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변수와 다름에 주의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함수 추가 호출 비용을 피하라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Classes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클래스는 특정 클래스를 상속하지 않으면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상속하여 구현한다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상속하는 이유는 기본 문법을 사용하기 위함이다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__new__,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delattr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getattribute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setattr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__hash__,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__, and __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등에 접근할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0227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8250</TotalTime>
  <Words>2920</Words>
  <Application>Microsoft Office PowerPoint</Application>
  <PresentationFormat>화면 슬라이드 쇼(4:3)</PresentationFormat>
  <Paragraphs>525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굴림</vt:lpstr>
      <vt:lpstr>Arial</vt:lpstr>
      <vt:lpstr>맑은 고딕</vt:lpstr>
      <vt:lpstr>Times New Roman</vt:lpstr>
      <vt:lpstr>Wingdings</vt:lpstr>
      <vt:lpstr>gulim</vt:lpstr>
      <vt:lpstr>Consolas</vt:lpstr>
      <vt:lpstr>Office 테마</vt:lpstr>
      <vt:lpstr>Start Programming with Google Python Style Guide</vt:lpstr>
      <vt:lpstr>Lecture note &amp; Source Code &amp; Textbook</vt:lpstr>
      <vt:lpstr>Lecture note &amp; Source Code &amp; Textbook</vt:lpstr>
      <vt:lpstr>Ch07. Review</vt:lpstr>
      <vt:lpstr>Object Oriented Programming</vt:lpstr>
      <vt:lpstr>Python Style Guidelines</vt:lpstr>
      <vt:lpstr>Object Oriented Programming</vt:lpstr>
      <vt:lpstr>Object Oriented Programming</vt:lpstr>
      <vt:lpstr>Python Style Guidelines</vt:lpstr>
      <vt:lpstr>Object Oriented Programming</vt:lpstr>
      <vt:lpstr>Object Oriented Programming</vt:lpstr>
      <vt:lpstr>Module &amp; Package Management</vt:lpstr>
      <vt:lpstr>To Install a Package </vt:lpstr>
      <vt:lpstr>To Install a Package </vt:lpstr>
      <vt:lpstr>To Install a Package </vt:lpstr>
      <vt:lpstr>To Install a Package </vt:lpstr>
      <vt:lpstr>To Install a Package </vt:lpstr>
      <vt:lpstr>To Install a Package </vt:lpstr>
      <vt:lpstr>Awesome Python</vt:lpstr>
      <vt:lpstr>Package Management</vt:lpstr>
      <vt:lpstr>Package Management</vt:lpstr>
      <vt:lpstr>Package Management</vt:lpstr>
      <vt:lpstr>Ch08. File I/O &amp; Exception Handling</vt:lpstr>
      <vt:lpstr>Exception Handling</vt:lpstr>
      <vt:lpstr>Exception Handling</vt:lpstr>
      <vt:lpstr>Exception Handling</vt:lpstr>
      <vt:lpstr>Exception Handling</vt:lpstr>
      <vt:lpstr>Exception Handling</vt:lpstr>
      <vt:lpstr>Exception Handling</vt:lpstr>
      <vt:lpstr>Exception Handling</vt:lpstr>
      <vt:lpstr>Python Style Guidelines</vt:lpstr>
      <vt:lpstr>Python Style Guidelines</vt:lpstr>
      <vt:lpstr>File I/O</vt:lpstr>
      <vt:lpstr>File I/O</vt:lpstr>
      <vt:lpstr>File I/O</vt:lpstr>
      <vt:lpstr>File I/O</vt:lpstr>
      <vt:lpstr>File I/O</vt:lpstr>
      <vt:lpstr>Exception Handling</vt:lpstr>
      <vt:lpstr>Unicode &amp; 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과제</vt:lpstr>
      <vt:lpstr>Exception Handling</vt:lpstr>
      <vt:lpstr>File I/O &amp; Regular Expression</vt:lpstr>
      <vt:lpstr>File I/O &amp; Regular Expression</vt:lpstr>
      <vt:lpstr>File I/O &amp; Regular Expression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Wooseong Kwon</cp:lastModifiedBy>
  <cp:revision>230</cp:revision>
  <cp:lastPrinted>2011-08-28T13:13:29Z</cp:lastPrinted>
  <dcterms:created xsi:type="dcterms:W3CDTF">2011-08-24T01:05:33Z</dcterms:created>
  <dcterms:modified xsi:type="dcterms:W3CDTF">2018-06-12T15:28:11Z</dcterms:modified>
</cp:coreProperties>
</file>